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6"/>
  </p:notesMasterIdLst>
  <p:sldIdLst>
    <p:sldId id="266" r:id="rId5"/>
    <p:sldId id="267" r:id="rId6"/>
    <p:sldId id="319" r:id="rId7"/>
    <p:sldId id="313" r:id="rId8"/>
    <p:sldId id="360" r:id="rId9"/>
    <p:sldId id="358" r:id="rId10"/>
    <p:sldId id="361" r:id="rId11"/>
    <p:sldId id="362" r:id="rId12"/>
    <p:sldId id="363" r:id="rId13"/>
    <p:sldId id="364" r:id="rId14"/>
    <p:sldId id="371" r:id="rId15"/>
    <p:sldId id="365" r:id="rId16"/>
    <p:sldId id="326" r:id="rId17"/>
    <p:sldId id="359" r:id="rId18"/>
    <p:sldId id="366" r:id="rId19"/>
    <p:sldId id="367" r:id="rId20"/>
    <p:sldId id="368" r:id="rId21"/>
    <p:sldId id="369" r:id="rId22"/>
    <p:sldId id="370" r:id="rId23"/>
    <p:sldId id="372" r:id="rId24"/>
    <p:sldId id="312" r:id="rId2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EA867B-6F6A-4413-8AF0-6DC9CE3B2280}" v="1" dt="2025-05-14T19:53:22.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ua Samuel Gonzalez" userId="6867bf70-2a2f-45f3-a8b2-120e05ba1535" providerId="ADAL" clId="{E8C3461F-5DF7-42DD-BD35-201A7B1462A5}"/>
    <pc:docChg chg="modSld">
      <pc:chgData name="Joshua Samuel Gonzalez" userId="6867bf70-2a2f-45f3-a8b2-120e05ba1535" providerId="ADAL" clId="{E8C3461F-5DF7-42DD-BD35-201A7B1462A5}" dt="2025-04-15T19:41:05.253" v="0" actId="20577"/>
      <pc:docMkLst>
        <pc:docMk/>
      </pc:docMkLst>
      <pc:sldChg chg="modSp">
        <pc:chgData name="Joshua Samuel Gonzalez" userId="6867bf70-2a2f-45f3-a8b2-120e05ba1535" providerId="ADAL" clId="{E8C3461F-5DF7-42DD-BD35-201A7B1462A5}" dt="2025-04-15T19:41:05.253" v="0" actId="20577"/>
        <pc:sldMkLst>
          <pc:docMk/>
          <pc:sldMk cId="1039913534" sldId="368"/>
        </pc:sldMkLst>
        <pc:spChg chg="mod">
          <ac:chgData name="Joshua Samuel Gonzalez" userId="6867bf70-2a2f-45f3-a8b2-120e05ba1535" providerId="ADAL" clId="{E8C3461F-5DF7-42DD-BD35-201A7B1462A5}" dt="2025-04-15T19:41:05.253" v="0" actId="20577"/>
          <ac:spMkLst>
            <pc:docMk/>
            <pc:sldMk cId="1039913534" sldId="368"/>
            <ac:spMk id="2" creationId="{19BE6A65-4011-0290-CB8D-145CBD10454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https://www.indeed.com/hire/job-description/mental-health-technician" TargetMode="External"/><Relationship Id="rId7" Type="http://schemas.openxmlformats.org/officeDocument/2006/relationships/image" Target="../media/image46.png"/><Relationship Id="rId2" Type="http://schemas.openxmlformats.org/officeDocument/2006/relationships/hyperlink" Target="https://interviewguy.com/peer-support-specialist-job-description/" TargetMode="Externa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https://www.indeed.com/career-advice/finding-a-job/substance-abuse-counselor-job-descriptio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a:latin typeface="Noto Sans"/>
                <a:ea typeface="Noto Sans"/>
                <a:cs typeface="Noto Sans"/>
              </a:rPr>
              <a:t>Session 15</a:t>
            </a:r>
            <a:endParaRPr lang="en-US"/>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a:xfrm>
            <a:off x="1988820" y="3654523"/>
            <a:ext cx="6515100" cy="1241822"/>
          </a:xfrm>
        </p:spPr>
        <p:txBody>
          <a:bodyPr vert="horz" lIns="91440" tIns="45720" rIns="91440" bIns="45720" rtlCol="0" anchor="t">
            <a:normAutofit fontScale="92500" lnSpcReduction="20000"/>
          </a:bodyPr>
          <a:lstStyle/>
          <a:p>
            <a:r>
              <a:rPr lang="en-US" sz="1600">
                <a:solidFill>
                  <a:srgbClr val="253746"/>
                </a:solidFill>
                <a:latin typeface="Noto Sans"/>
                <a:ea typeface="Noto Sans"/>
                <a:cs typeface="Noto Sans"/>
              </a:rPr>
              <a:t>Module 4.4 (Networking and Professional Development: Building Professional Networks and Accessing Continuing Education Opportunities)</a:t>
            </a:r>
            <a:endParaRPr lang="en-US">
              <a:solidFill>
                <a:srgbClr val="000000"/>
              </a:solidFill>
            </a:endParaRPr>
          </a:p>
          <a:p>
            <a:r>
              <a:rPr lang="en-US" sz="1600">
                <a:solidFill>
                  <a:srgbClr val="253746"/>
                </a:solidFill>
                <a:latin typeface="Noto Sans"/>
                <a:ea typeface="Noto Sans"/>
                <a:cs typeface="Noto Sans"/>
              </a:rPr>
              <a:t>Module 4.5 (Transition Support: </a:t>
            </a:r>
            <a:r>
              <a:rPr lang="en-US" sz="1500">
                <a:solidFill>
                  <a:srgbClr val="000000"/>
                </a:solidFill>
                <a:latin typeface="Noto Sans"/>
                <a:ea typeface="Noto Sans"/>
                <a:cs typeface="Noto Sans"/>
              </a:rPr>
              <a:t>Preparing for Registered Apprenticeships or Employment in Mental Health Settings)</a:t>
            </a:r>
          </a:p>
          <a:p>
            <a:endParaRPr lang="en-US" sz="1500"/>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9CCFF5-75FA-E507-CF9A-7639E05280BF}"/>
              </a:ext>
            </a:extLst>
          </p:cNvPr>
          <p:cNvSpPr>
            <a:spLocks noGrp="1"/>
          </p:cNvSpPr>
          <p:nvPr>
            <p:ph idx="1"/>
          </p:nvPr>
        </p:nvSpPr>
        <p:spPr/>
        <p:txBody>
          <a:bodyPr vert="horz" lIns="91440" tIns="45720" rIns="91440" bIns="45720" rtlCol="0" anchor="t">
            <a:normAutofit fontScale="85000" lnSpcReduction="10000"/>
          </a:bodyPr>
          <a:lstStyle/>
          <a:p>
            <a:r>
              <a:rPr lang="en-US">
                <a:latin typeface="Noto Sans"/>
                <a:ea typeface="Noto Sans"/>
                <a:cs typeface="Noto Sans"/>
              </a:rPr>
              <a:t>You will participate in a mock networking event; you will rotate roles as hosts and participants. </a:t>
            </a:r>
            <a:endParaRPr lang="en-US"/>
          </a:p>
          <a:p>
            <a:r>
              <a:rPr lang="en-US" dirty="0">
                <a:latin typeface="Noto Sans"/>
                <a:ea typeface="Noto Sans"/>
                <a:cs typeface="Noto Sans"/>
              </a:rPr>
              <a:t>Said mock networking event will allow you to practice building connections and practice effective communication techniques. We will debrief at the end!</a:t>
            </a:r>
            <a:endParaRPr lang="en-US"/>
          </a:p>
          <a:p>
            <a:r>
              <a:rPr lang="en-US" dirty="0">
                <a:latin typeface="Noto Sans"/>
                <a:ea typeface="Noto Sans"/>
                <a:cs typeface="Noto Sans"/>
              </a:rPr>
              <a:t>Possible roles:</a:t>
            </a:r>
          </a:p>
          <a:p>
            <a:r>
              <a:rPr lang="en-US" sz="1300" dirty="0">
                <a:latin typeface="Noto Sans"/>
                <a:ea typeface="Noto Sans"/>
                <a:cs typeface="Noto Sans"/>
              </a:rPr>
              <a:t>Clinical Director – Represents a mental health clinic or hospital, discussing hiring needs for therapists and counselors.</a:t>
            </a:r>
            <a:endParaRPr lang="en-US" sz="1300">
              <a:latin typeface="Noto Sans"/>
              <a:ea typeface="Noto Sans"/>
              <a:cs typeface="Noto Sans"/>
            </a:endParaRPr>
          </a:p>
          <a:p>
            <a:r>
              <a:rPr lang="en-US" sz="1300">
                <a:latin typeface="Noto Sans"/>
                <a:ea typeface="Noto Sans"/>
                <a:cs typeface="Noto Sans"/>
              </a:rPr>
              <a:t>Private Practice Owner – Talks about the realities of running a private therapy practice and what they look for in associates.</a:t>
            </a:r>
            <a:endParaRPr lang="en-US" sz="1300" dirty="0">
              <a:latin typeface="Noto Sans"/>
              <a:ea typeface="Noto Sans"/>
              <a:cs typeface="Noto Sans"/>
            </a:endParaRPr>
          </a:p>
          <a:p>
            <a:r>
              <a:rPr lang="en-US" sz="1300">
                <a:latin typeface="Noto Sans"/>
                <a:ea typeface="Noto Sans"/>
                <a:cs typeface="Noto Sans"/>
              </a:rPr>
              <a:t>HR Representative – Provides insights into the hiring process, resume tips, and common interview questions.</a:t>
            </a:r>
            <a:endParaRPr lang="en-US" sz="1300" dirty="0">
              <a:latin typeface="Noto Sans"/>
              <a:ea typeface="Noto Sans"/>
              <a:cs typeface="Noto Sans"/>
            </a:endParaRPr>
          </a:p>
          <a:p>
            <a:r>
              <a:rPr lang="en-US" sz="1300">
                <a:latin typeface="Noto Sans"/>
                <a:ea typeface="Noto Sans"/>
                <a:cs typeface="Noto Sans"/>
              </a:rPr>
              <a:t>Case Manager – Represents community mental health services and discusses job opportunities in social work.</a:t>
            </a:r>
          </a:p>
          <a:p>
            <a:r>
              <a:rPr lang="en-US" sz="1300" dirty="0">
                <a:latin typeface="Noto Sans"/>
                <a:ea typeface="Noto Sans"/>
                <a:cs typeface="Noto Sans"/>
              </a:rPr>
              <a:t>Mental Health Professionals – Looking to find a new place to work!</a:t>
            </a:r>
            <a:endParaRPr lang="en-US" sz="1300" dirty="0"/>
          </a:p>
          <a:p>
            <a:endParaRPr lang="en-US" dirty="0"/>
          </a:p>
          <a:p>
            <a:endParaRPr lang="en-US"/>
          </a:p>
        </p:txBody>
      </p:sp>
      <p:sp>
        <p:nvSpPr>
          <p:cNvPr id="3" name="Title 2">
            <a:extLst>
              <a:ext uri="{FF2B5EF4-FFF2-40B4-BE49-F238E27FC236}">
                <a16:creationId xmlns:a16="http://schemas.microsoft.com/office/drawing/2014/main" id="{9F4BCFF6-D08F-CF42-6574-A73F68D340E3}"/>
              </a:ext>
            </a:extLst>
          </p:cNvPr>
          <p:cNvSpPr>
            <a:spLocks noGrp="1"/>
          </p:cNvSpPr>
          <p:nvPr>
            <p:ph type="title"/>
          </p:nvPr>
        </p:nvSpPr>
        <p:spPr/>
        <p:txBody>
          <a:bodyPr/>
          <a:lstStyle/>
          <a:p>
            <a:r>
              <a:rPr lang="en-US">
                <a:latin typeface="Noto Sans"/>
                <a:ea typeface="Noto Sans"/>
                <a:cs typeface="Noto Sans"/>
              </a:rPr>
              <a:t>Activity: Mock Networking Event</a:t>
            </a:r>
            <a:endParaRPr lang="en-US"/>
          </a:p>
        </p:txBody>
      </p:sp>
    </p:spTree>
    <p:extLst>
      <p:ext uri="{BB962C8B-B14F-4D97-AF65-F5344CB8AC3E}">
        <p14:creationId xmlns:p14="http://schemas.microsoft.com/office/powerpoint/2010/main" val="4223634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02EF1B-AF30-8408-F51B-E9F9BEAAF001}"/>
              </a:ext>
            </a:extLst>
          </p:cNvPr>
          <p:cNvSpPr>
            <a:spLocks noGrp="1"/>
          </p:cNvSpPr>
          <p:nvPr>
            <p:ph idx="1"/>
          </p:nvPr>
        </p:nvSpPr>
        <p:spPr/>
        <p:txBody>
          <a:bodyPr vert="horz" lIns="91440" tIns="45720" rIns="91440" bIns="45720" rtlCol="0" anchor="t">
            <a:normAutofit/>
          </a:bodyPr>
          <a:lstStyle/>
          <a:p>
            <a:endParaRPr lang="en-US"/>
          </a:p>
          <a:p>
            <a:pPr marL="0" indent="0">
              <a:buNone/>
            </a:pPr>
            <a:endParaRPr lang="en-US"/>
          </a:p>
        </p:txBody>
      </p:sp>
      <p:sp>
        <p:nvSpPr>
          <p:cNvPr id="3" name="Title 2">
            <a:extLst>
              <a:ext uri="{FF2B5EF4-FFF2-40B4-BE49-F238E27FC236}">
                <a16:creationId xmlns:a16="http://schemas.microsoft.com/office/drawing/2014/main" id="{777150BC-45E6-3B62-D0B3-EAC231D27A22}"/>
              </a:ext>
            </a:extLst>
          </p:cNvPr>
          <p:cNvSpPr>
            <a:spLocks noGrp="1"/>
          </p:cNvSpPr>
          <p:nvPr>
            <p:ph type="title"/>
          </p:nvPr>
        </p:nvSpPr>
        <p:spPr/>
        <p:txBody>
          <a:bodyPr/>
          <a:lstStyle/>
          <a:p>
            <a:r>
              <a:rPr lang="en-US">
                <a:latin typeface="Noto Sans"/>
                <a:ea typeface="Noto Sans"/>
                <a:cs typeface="Noto Sans"/>
              </a:rPr>
              <a:t>Let’s take a deep dive into LinkedIn!</a:t>
            </a:r>
          </a:p>
        </p:txBody>
      </p:sp>
      <p:pic>
        <p:nvPicPr>
          <p:cNvPr id="4" name="Picture 3" descr="6 Ways to Build a LinkedIn Page for Lead Generation">
            <a:extLst>
              <a:ext uri="{FF2B5EF4-FFF2-40B4-BE49-F238E27FC236}">
                <a16:creationId xmlns:a16="http://schemas.microsoft.com/office/drawing/2014/main" id="{D45142D4-6C42-29CA-A936-2531981EF65F}"/>
              </a:ext>
            </a:extLst>
          </p:cNvPr>
          <p:cNvPicPr>
            <a:picLocks noChangeAspect="1"/>
          </p:cNvPicPr>
          <p:nvPr/>
        </p:nvPicPr>
        <p:blipFill>
          <a:blip r:embed="rId2"/>
          <a:stretch>
            <a:fillRect/>
          </a:stretch>
        </p:blipFill>
        <p:spPr>
          <a:xfrm>
            <a:off x="1540701" y="1119324"/>
            <a:ext cx="6070424" cy="3405891"/>
          </a:xfrm>
          <a:prstGeom prst="rect">
            <a:avLst/>
          </a:prstGeom>
        </p:spPr>
      </p:pic>
    </p:spTree>
    <p:extLst>
      <p:ext uri="{BB962C8B-B14F-4D97-AF65-F5344CB8AC3E}">
        <p14:creationId xmlns:p14="http://schemas.microsoft.com/office/powerpoint/2010/main" val="3551902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B0358-8492-A3CE-93C7-EEFA7055BB82}"/>
              </a:ext>
            </a:extLst>
          </p:cNvPr>
          <p:cNvSpPr>
            <a:spLocks noGrp="1"/>
          </p:cNvSpPr>
          <p:nvPr>
            <p:ph idx="1"/>
          </p:nvPr>
        </p:nvSpPr>
        <p:spPr/>
        <p:txBody>
          <a:bodyPr vert="horz" lIns="91440" tIns="45720" rIns="91440" bIns="45720" rtlCol="0" anchor="t">
            <a:normAutofit/>
          </a:bodyPr>
          <a:lstStyle/>
          <a:p>
            <a:r>
              <a:rPr lang="en-US" b="1">
                <a:latin typeface="Noto Sans"/>
                <a:ea typeface="Noto Sans"/>
                <a:cs typeface="Noto Sans"/>
              </a:rPr>
              <a:t>Formal Education:</a:t>
            </a:r>
            <a:r>
              <a:rPr lang="en-US">
                <a:latin typeface="Noto Sans"/>
                <a:ea typeface="Noto Sans"/>
                <a:cs typeface="Noto Sans"/>
              </a:rPr>
              <a:t> Pursuing certifications, advanced degrees, or specialized training in areas like trauma-informed care or peer support.</a:t>
            </a:r>
          </a:p>
          <a:p>
            <a:r>
              <a:rPr lang="en-US" b="1">
                <a:latin typeface="Noto Sans"/>
                <a:ea typeface="Noto Sans"/>
                <a:cs typeface="Noto Sans"/>
              </a:rPr>
              <a:t>Workshops and Seminars: </a:t>
            </a:r>
            <a:r>
              <a:rPr lang="en-US">
                <a:latin typeface="Noto Sans"/>
                <a:ea typeface="Noto Sans"/>
                <a:cs typeface="Noto Sans"/>
              </a:rPr>
              <a:t>Attending short-term courses to stay updated on industry trends.</a:t>
            </a:r>
          </a:p>
          <a:p>
            <a:r>
              <a:rPr lang="en-US" b="1">
                <a:latin typeface="Noto Sans"/>
                <a:ea typeface="Noto Sans"/>
                <a:cs typeface="Noto Sans"/>
              </a:rPr>
              <a:t>Online Learning: </a:t>
            </a:r>
            <a:r>
              <a:rPr lang="en-US">
                <a:latin typeface="Noto Sans"/>
                <a:ea typeface="Noto Sans"/>
                <a:cs typeface="Noto Sans"/>
              </a:rPr>
              <a:t>Utilizing platforms like Coursera, Udemy, and university programs for flexible, self-paced learning.</a:t>
            </a:r>
          </a:p>
          <a:p>
            <a:r>
              <a:rPr lang="en-US" b="1">
                <a:latin typeface="Noto Sans"/>
                <a:ea typeface="Noto Sans"/>
                <a:cs typeface="Noto Sans"/>
              </a:rPr>
              <a:t>Professional Associations: </a:t>
            </a:r>
            <a:r>
              <a:rPr lang="en-US">
                <a:latin typeface="Noto Sans"/>
                <a:ea typeface="Noto Sans"/>
                <a:cs typeface="Noto Sans"/>
              </a:rPr>
              <a:t>Join organizations like the National Alliance on Mental Illness (NAMI) or the American Counseling Association (ACA) for resources and training.</a:t>
            </a:r>
          </a:p>
          <a:p>
            <a:endParaRPr lang="en-US"/>
          </a:p>
        </p:txBody>
      </p:sp>
      <p:sp>
        <p:nvSpPr>
          <p:cNvPr id="3" name="Title 2">
            <a:extLst>
              <a:ext uri="{FF2B5EF4-FFF2-40B4-BE49-F238E27FC236}">
                <a16:creationId xmlns:a16="http://schemas.microsoft.com/office/drawing/2014/main" id="{5FDFEBD4-3D3A-0335-E577-26FD45A2FD4C}"/>
              </a:ext>
            </a:extLst>
          </p:cNvPr>
          <p:cNvSpPr>
            <a:spLocks noGrp="1"/>
          </p:cNvSpPr>
          <p:nvPr>
            <p:ph type="title"/>
          </p:nvPr>
        </p:nvSpPr>
        <p:spPr/>
        <p:txBody>
          <a:bodyPr/>
          <a:lstStyle/>
          <a:p>
            <a:r>
              <a:rPr lang="en-US">
                <a:latin typeface="Noto Sans"/>
                <a:ea typeface="Noto Sans"/>
                <a:cs typeface="Noto Sans"/>
              </a:rPr>
              <a:t>Continuing Education Opportunities</a:t>
            </a:r>
            <a:endParaRPr lang="en-US"/>
          </a:p>
        </p:txBody>
      </p:sp>
      <p:pic>
        <p:nvPicPr>
          <p:cNvPr id="4" name="Picture 3" descr="National Alliance on Mental Illness - Alchetron, the free social ...">
            <a:extLst>
              <a:ext uri="{FF2B5EF4-FFF2-40B4-BE49-F238E27FC236}">
                <a16:creationId xmlns:a16="http://schemas.microsoft.com/office/drawing/2014/main" id="{6D7B224C-489F-6D36-6458-EB7775353F2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34919" y="4072026"/>
            <a:ext cx="1709802" cy="659149"/>
          </a:xfrm>
          <a:prstGeom prst="rect">
            <a:avLst/>
          </a:prstGeom>
        </p:spPr>
      </p:pic>
    </p:spTree>
    <p:extLst>
      <p:ext uri="{BB962C8B-B14F-4D97-AF65-F5344CB8AC3E}">
        <p14:creationId xmlns:p14="http://schemas.microsoft.com/office/powerpoint/2010/main" val="539409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0A6D6-BD61-4754-BA89-AFF644B6F9D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EC54075-2511-FD1F-B3E5-34F211BFE2BC}"/>
              </a:ext>
            </a:extLst>
          </p:cNvPr>
          <p:cNvSpPr>
            <a:spLocks noGrp="1"/>
          </p:cNvSpPr>
          <p:nvPr>
            <p:ph type="title"/>
          </p:nvPr>
        </p:nvSpPr>
        <p:spPr>
          <a:xfrm>
            <a:off x="623888" y="1282304"/>
            <a:ext cx="7468564" cy="1544531"/>
          </a:xfrm>
        </p:spPr>
        <p:txBody>
          <a:bodyPr>
            <a:normAutofit/>
          </a:bodyPr>
          <a:lstStyle/>
          <a:p>
            <a:r>
              <a:rPr lang="en-US">
                <a:latin typeface="Noto Sans"/>
                <a:ea typeface="Noto Sans"/>
                <a:cs typeface="Noto Sans"/>
              </a:rPr>
              <a:t>Module 4.5 -  Transition Support</a:t>
            </a:r>
            <a:endParaRPr lang="en-US"/>
          </a:p>
        </p:txBody>
      </p:sp>
      <p:sp>
        <p:nvSpPr>
          <p:cNvPr id="2" name="Content Placeholder 1">
            <a:extLst>
              <a:ext uri="{FF2B5EF4-FFF2-40B4-BE49-F238E27FC236}">
                <a16:creationId xmlns:a16="http://schemas.microsoft.com/office/drawing/2014/main" id="{A71F34D7-56EA-92FF-5289-7B57190D228D}"/>
              </a:ext>
            </a:extLst>
          </p:cNvPr>
          <p:cNvSpPr>
            <a:spLocks noGrp="1"/>
          </p:cNvSpPr>
          <p:nvPr>
            <p:ph type="body" idx="1"/>
          </p:nvPr>
        </p:nvSpPr>
        <p:spPr>
          <a:xfrm>
            <a:off x="623888" y="2931929"/>
            <a:ext cx="4567660" cy="505435"/>
          </a:xfrm>
        </p:spPr>
        <p:txBody>
          <a:bodyPr vert="horz" lIns="91440" tIns="45720" rIns="91440" bIns="45720" rtlCol="0" anchor="t">
            <a:noAutofit/>
          </a:bodyPr>
          <a:lstStyle/>
          <a:p>
            <a:pPr>
              <a:lnSpc>
                <a:spcPct val="120000"/>
              </a:lnSpc>
            </a:pPr>
            <a:r>
              <a:rPr lang="en-US" sz="1500">
                <a:latin typeface="Noto Sans"/>
                <a:ea typeface="Noto Sans"/>
                <a:cs typeface="Noto Sans"/>
              </a:rPr>
              <a:t>Preparing for Registered Apprenticeships or Employment in Mental Health Settings</a:t>
            </a:r>
            <a:endParaRPr lang="en-US">
              <a:latin typeface="Noto Sans"/>
              <a:ea typeface="Noto Sans"/>
              <a:cs typeface="Noto Sans"/>
            </a:endParaRPr>
          </a:p>
        </p:txBody>
      </p:sp>
    </p:spTree>
    <p:extLst>
      <p:ext uri="{BB962C8B-B14F-4D97-AF65-F5344CB8AC3E}">
        <p14:creationId xmlns:p14="http://schemas.microsoft.com/office/powerpoint/2010/main" val="919134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6FE58-BB16-CCA7-521F-CE5707131756}"/>
              </a:ext>
            </a:extLst>
          </p:cNvPr>
          <p:cNvSpPr>
            <a:spLocks noGrp="1"/>
          </p:cNvSpPr>
          <p:nvPr>
            <p:ph idx="1"/>
          </p:nvPr>
        </p:nvSpPr>
        <p:spPr>
          <a:xfrm>
            <a:off x="4388744" y="1289241"/>
            <a:ext cx="4136720" cy="3237039"/>
          </a:xfrm>
        </p:spPr>
        <p:txBody>
          <a:bodyPr vert="horz" lIns="91440" tIns="45720" rIns="91440" bIns="45720" rtlCol="0" anchor="t">
            <a:normAutofit/>
          </a:bodyPr>
          <a:lstStyle/>
          <a:p>
            <a:r>
              <a:rPr lang="en-US" i="1">
                <a:latin typeface="Noto Sans"/>
                <a:ea typeface="Noto Sans"/>
                <a:cs typeface="Noto Sans"/>
              </a:rPr>
              <a:t>What is it?</a:t>
            </a:r>
            <a:r>
              <a:rPr lang="en-US">
                <a:latin typeface="Noto Sans"/>
                <a:ea typeface="Noto Sans"/>
                <a:cs typeface="Noto Sans"/>
              </a:rPr>
              <a:t> Transition support refers to the </a:t>
            </a:r>
            <a:r>
              <a:rPr lang="en-US" b="1">
                <a:latin typeface="Noto Sans"/>
                <a:ea typeface="Noto Sans"/>
                <a:cs typeface="Noto Sans"/>
              </a:rPr>
              <a:t>guidance and resources provided to individuals</a:t>
            </a:r>
            <a:r>
              <a:rPr lang="en-US">
                <a:latin typeface="Noto Sans"/>
                <a:ea typeface="Noto Sans"/>
                <a:cs typeface="Noto Sans"/>
              </a:rPr>
              <a:t> as they </a:t>
            </a:r>
            <a:r>
              <a:rPr lang="en-US" b="1">
                <a:latin typeface="Noto Sans"/>
                <a:ea typeface="Noto Sans"/>
                <a:cs typeface="Noto Sans"/>
              </a:rPr>
              <a:t>move from training or education programs</a:t>
            </a:r>
            <a:r>
              <a:rPr lang="en-US">
                <a:latin typeface="Noto Sans"/>
                <a:ea typeface="Noto Sans"/>
                <a:cs typeface="Noto Sans"/>
              </a:rPr>
              <a:t> into </a:t>
            </a:r>
            <a:r>
              <a:rPr lang="en-US" b="1">
                <a:latin typeface="Noto Sans"/>
                <a:ea typeface="Noto Sans"/>
                <a:cs typeface="Noto Sans"/>
              </a:rPr>
              <a:t>formal apprenticeships or employment.</a:t>
            </a:r>
            <a:r>
              <a:rPr lang="en-US">
                <a:latin typeface="Noto Sans"/>
                <a:ea typeface="Noto Sans"/>
                <a:cs typeface="Noto Sans"/>
              </a:rPr>
              <a:t> In the context of mental health, this involves preparing participants to navigate application processes, meet job requirements, and adapt to workplace environments.</a:t>
            </a:r>
          </a:p>
        </p:txBody>
      </p:sp>
      <p:sp>
        <p:nvSpPr>
          <p:cNvPr id="3" name="Title 2">
            <a:extLst>
              <a:ext uri="{FF2B5EF4-FFF2-40B4-BE49-F238E27FC236}">
                <a16:creationId xmlns:a16="http://schemas.microsoft.com/office/drawing/2014/main" id="{E6F72854-139D-D508-5C5E-74408077D7B4}"/>
              </a:ext>
            </a:extLst>
          </p:cNvPr>
          <p:cNvSpPr>
            <a:spLocks noGrp="1"/>
          </p:cNvSpPr>
          <p:nvPr>
            <p:ph type="title"/>
          </p:nvPr>
        </p:nvSpPr>
        <p:spPr/>
        <p:txBody>
          <a:bodyPr/>
          <a:lstStyle/>
          <a:p>
            <a:r>
              <a:rPr lang="en-US">
                <a:latin typeface="Noto Sans"/>
                <a:ea typeface="Noto Sans"/>
                <a:cs typeface="Noto Sans"/>
              </a:rPr>
              <a:t>Transition Support</a:t>
            </a:r>
            <a:endParaRPr lang="en-US"/>
          </a:p>
        </p:txBody>
      </p:sp>
      <p:pic>
        <p:nvPicPr>
          <p:cNvPr id="4" name="Picture 3" descr="Empowering Success: Strategies For Your Customer Support Team">
            <a:extLst>
              <a:ext uri="{FF2B5EF4-FFF2-40B4-BE49-F238E27FC236}">
                <a16:creationId xmlns:a16="http://schemas.microsoft.com/office/drawing/2014/main" id="{2BB921C3-5BF4-5056-63C4-9E4C377E8C1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8955" y="1720857"/>
            <a:ext cx="4074089" cy="2132368"/>
          </a:xfrm>
          <a:prstGeom prst="rect">
            <a:avLst/>
          </a:prstGeom>
        </p:spPr>
      </p:pic>
    </p:spTree>
    <p:extLst>
      <p:ext uri="{BB962C8B-B14F-4D97-AF65-F5344CB8AC3E}">
        <p14:creationId xmlns:p14="http://schemas.microsoft.com/office/powerpoint/2010/main" val="1840326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5CA6BEE-D6D9-09D4-DB53-0742406CCA6F}"/>
              </a:ext>
            </a:extLst>
          </p:cNvPr>
          <p:cNvSpPr>
            <a:spLocks noGrp="1"/>
          </p:cNvSpPr>
          <p:nvPr>
            <p:ph idx="1"/>
          </p:nvPr>
        </p:nvSpPr>
        <p:spPr>
          <a:xfrm>
            <a:off x="630936" y="1022448"/>
            <a:ext cx="7886700" cy="3776529"/>
          </a:xfrm>
        </p:spPr>
        <p:txBody>
          <a:bodyPr vert="horz" lIns="91440" tIns="45720" rIns="91440" bIns="45720" rtlCol="0" anchor="t">
            <a:normAutofit fontScale="92500" lnSpcReduction="10000"/>
          </a:bodyPr>
          <a:lstStyle/>
          <a:p>
            <a:r>
              <a:rPr lang="en-US">
                <a:latin typeface="Noto Sans"/>
                <a:ea typeface="Noto Sans"/>
                <a:cs typeface="Noto Sans"/>
              </a:rPr>
              <a:t>A </a:t>
            </a:r>
            <a:r>
              <a:rPr lang="en-US" b="1">
                <a:latin typeface="Noto Sans"/>
                <a:ea typeface="Noto Sans"/>
                <a:cs typeface="Noto Sans"/>
              </a:rPr>
              <a:t>Registered Apprenticeship Program (RAP)</a:t>
            </a:r>
            <a:r>
              <a:rPr lang="en-US">
                <a:latin typeface="Noto Sans"/>
                <a:ea typeface="Noto Sans"/>
                <a:cs typeface="Noto Sans"/>
              </a:rPr>
              <a:t> is a proven, industry-driven training model that combines paid on-the-job learning with classroom instruction. It's validated by the U.S. Department of Labor (DOL) or a State Apprenticeship Agency (SAA), ensuring a high level of quality and rigor. RAPs are designed to prepare workers for highly skilled occupations.</a:t>
            </a:r>
          </a:p>
          <a:p>
            <a:pPr lvl="1">
              <a:buFont typeface="Courier New" panose="020B0604020202020204" pitchFamily="34" charset="0"/>
              <a:buChar char="o"/>
            </a:pPr>
            <a:r>
              <a:rPr lang="en-US" i="1">
                <a:latin typeface="Noto Sans"/>
                <a:ea typeface="Noto Sans"/>
                <a:cs typeface="Noto Sans"/>
              </a:rPr>
              <a:t>Employer-Driven:</a:t>
            </a:r>
            <a:r>
              <a:rPr lang="en-US">
                <a:latin typeface="Noto Sans"/>
                <a:ea typeface="Noto Sans"/>
                <a:cs typeface="Noto Sans"/>
              </a:rPr>
              <a:t> Industries identify the skills needed and partner with educational institutions to design the program.</a:t>
            </a:r>
          </a:p>
          <a:p>
            <a:pPr lvl="1">
              <a:buFont typeface="Courier New" panose="020B0604020202020204" pitchFamily="34" charset="0"/>
              <a:buChar char="o"/>
            </a:pPr>
            <a:r>
              <a:rPr lang="en-US" b="1" i="1">
                <a:latin typeface="Noto Sans"/>
                <a:ea typeface="Noto Sans"/>
                <a:cs typeface="Noto Sans"/>
              </a:rPr>
              <a:t>Paid </a:t>
            </a:r>
            <a:r>
              <a:rPr lang="en-US" i="1">
                <a:latin typeface="Noto Sans"/>
                <a:ea typeface="Noto Sans"/>
                <a:cs typeface="Noto Sans"/>
              </a:rPr>
              <a:t>Work Experience: </a:t>
            </a:r>
            <a:r>
              <a:rPr lang="en-US">
                <a:latin typeface="Noto Sans"/>
                <a:ea typeface="Noto Sans"/>
                <a:cs typeface="Noto Sans"/>
              </a:rPr>
              <a:t>Apprentices earn a wage from day one, with increases as their skills progress.</a:t>
            </a:r>
          </a:p>
          <a:p>
            <a:pPr lvl="1">
              <a:buFont typeface="Courier New" panose="020B0604020202020204" pitchFamily="34" charset="0"/>
              <a:buChar char="o"/>
            </a:pPr>
            <a:r>
              <a:rPr lang="en-US" i="1">
                <a:latin typeface="Noto Sans"/>
                <a:ea typeface="Noto Sans"/>
                <a:cs typeface="Noto Sans"/>
              </a:rPr>
              <a:t>Mentorship: </a:t>
            </a:r>
            <a:r>
              <a:rPr lang="en-US">
                <a:latin typeface="Noto Sans"/>
                <a:ea typeface="Noto Sans"/>
                <a:cs typeface="Noto Sans"/>
              </a:rPr>
              <a:t>Apprentices receive guidance and support from experienced mentors in their field.</a:t>
            </a:r>
          </a:p>
          <a:p>
            <a:pPr lvl="1">
              <a:buFont typeface="Courier New" panose="020B0604020202020204" pitchFamily="34" charset="0"/>
              <a:buChar char="o"/>
            </a:pPr>
            <a:r>
              <a:rPr lang="en-US" i="1">
                <a:latin typeface="Noto Sans"/>
                <a:ea typeface="Noto Sans"/>
                <a:cs typeface="Noto Sans"/>
              </a:rPr>
              <a:t>Structured Curriculum: </a:t>
            </a:r>
            <a:r>
              <a:rPr lang="en-US">
                <a:latin typeface="Noto Sans"/>
                <a:ea typeface="Noto Sans"/>
                <a:cs typeface="Noto Sans"/>
              </a:rPr>
              <a:t>Combines on-the-job learning with related technical instruction to provide a well-rounded education.</a:t>
            </a:r>
          </a:p>
          <a:p>
            <a:pPr lvl="1">
              <a:buFont typeface="Courier New" panose="020B0604020202020204" pitchFamily="34" charset="0"/>
              <a:buChar char="o"/>
            </a:pPr>
            <a:r>
              <a:rPr lang="en-US" i="1">
                <a:latin typeface="Noto Sans"/>
                <a:ea typeface="Noto Sans"/>
                <a:cs typeface="Noto Sans"/>
              </a:rPr>
              <a:t>National Recognition: </a:t>
            </a:r>
            <a:r>
              <a:rPr lang="en-US">
                <a:latin typeface="Noto Sans"/>
                <a:ea typeface="Noto Sans"/>
                <a:cs typeface="Noto Sans"/>
              </a:rPr>
              <a:t>Graduates receive a nationally recognized credential that demonstrates their competency.</a:t>
            </a:r>
          </a:p>
          <a:p>
            <a:endParaRPr lang="en-US"/>
          </a:p>
        </p:txBody>
      </p:sp>
      <p:sp>
        <p:nvSpPr>
          <p:cNvPr id="3" name="Title 2">
            <a:extLst>
              <a:ext uri="{FF2B5EF4-FFF2-40B4-BE49-F238E27FC236}">
                <a16:creationId xmlns:a16="http://schemas.microsoft.com/office/drawing/2014/main" id="{CB297B3D-542B-4806-9C47-9EDFDBA03236}"/>
              </a:ext>
            </a:extLst>
          </p:cNvPr>
          <p:cNvSpPr>
            <a:spLocks noGrp="1"/>
          </p:cNvSpPr>
          <p:nvPr>
            <p:ph type="title"/>
          </p:nvPr>
        </p:nvSpPr>
        <p:spPr/>
        <p:txBody>
          <a:bodyPr/>
          <a:lstStyle/>
          <a:p>
            <a:r>
              <a:rPr lang="en-US">
                <a:latin typeface="Noto Sans"/>
                <a:ea typeface="Noto Sans"/>
                <a:cs typeface="Noto Sans"/>
              </a:rPr>
              <a:t>Registered Apprenticeship Programs (RAPs)</a:t>
            </a:r>
            <a:endParaRPr lang="en-US"/>
          </a:p>
        </p:txBody>
      </p:sp>
    </p:spTree>
    <p:extLst>
      <p:ext uri="{BB962C8B-B14F-4D97-AF65-F5344CB8AC3E}">
        <p14:creationId xmlns:p14="http://schemas.microsoft.com/office/powerpoint/2010/main" val="1346962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BE6A65-4011-0290-CB8D-145CBD104546}"/>
              </a:ext>
            </a:extLst>
          </p:cNvPr>
          <p:cNvSpPr>
            <a:spLocks noGrp="1"/>
          </p:cNvSpPr>
          <p:nvPr>
            <p:ph idx="1"/>
          </p:nvPr>
        </p:nvSpPr>
        <p:spPr/>
        <p:txBody>
          <a:bodyPr vert="horz" lIns="91440" tIns="45720" rIns="91440" bIns="45720" rtlCol="0" anchor="t">
            <a:normAutofit/>
          </a:bodyPr>
          <a:lstStyle/>
          <a:p>
            <a:r>
              <a:rPr lang="en-US" b="1" i="1" dirty="0">
                <a:latin typeface="Noto Sans"/>
                <a:ea typeface="Noto Sans"/>
                <a:cs typeface="Noto Sans"/>
              </a:rPr>
              <a:t>Earn While You Learn:</a:t>
            </a:r>
            <a:r>
              <a:rPr lang="en-US" b="1" dirty="0">
                <a:latin typeface="Noto Sans"/>
                <a:ea typeface="Noto Sans"/>
                <a:cs typeface="Noto Sans"/>
              </a:rPr>
              <a:t> </a:t>
            </a:r>
            <a:r>
              <a:rPr lang="en-US" dirty="0">
                <a:latin typeface="Noto Sans"/>
                <a:ea typeface="Noto Sans"/>
                <a:cs typeface="Noto Sans"/>
              </a:rPr>
              <a:t>Get paid while gaining valuable work experience.</a:t>
            </a:r>
          </a:p>
          <a:p>
            <a:r>
              <a:rPr lang="en-US" b="1" i="1" dirty="0">
                <a:latin typeface="Noto Sans"/>
                <a:ea typeface="Noto Sans"/>
                <a:cs typeface="Noto Sans"/>
              </a:rPr>
              <a:t>Debt-Free Education:</a:t>
            </a:r>
            <a:r>
              <a:rPr lang="en-US" b="1" dirty="0">
                <a:latin typeface="Noto Sans"/>
                <a:ea typeface="Noto Sans"/>
                <a:cs typeface="Noto Sans"/>
              </a:rPr>
              <a:t> </a:t>
            </a:r>
            <a:r>
              <a:rPr lang="en-US" dirty="0">
                <a:latin typeface="Noto Sans"/>
                <a:ea typeface="Noto Sans"/>
                <a:cs typeface="Noto Sans"/>
              </a:rPr>
              <a:t>Avoid student loan debt by earning a wage while you train.</a:t>
            </a:r>
          </a:p>
          <a:p>
            <a:r>
              <a:rPr lang="en-US" b="1" i="1" dirty="0">
                <a:latin typeface="Noto Sans"/>
                <a:ea typeface="Noto Sans"/>
                <a:cs typeface="Noto Sans"/>
              </a:rPr>
              <a:t>Industry-Recognized Credential: </a:t>
            </a:r>
            <a:r>
              <a:rPr lang="en-US" dirty="0">
                <a:latin typeface="Noto Sans"/>
                <a:ea typeface="Noto Sans"/>
                <a:cs typeface="Noto Sans"/>
              </a:rPr>
              <a:t>Earn a credential that holds value nationwide.</a:t>
            </a:r>
          </a:p>
          <a:p>
            <a:r>
              <a:rPr lang="en-US" b="1" i="1" dirty="0">
                <a:latin typeface="Noto Sans"/>
                <a:ea typeface="Noto Sans"/>
                <a:cs typeface="Noto Sans"/>
              </a:rPr>
              <a:t>Increased Earning Potential:</a:t>
            </a:r>
            <a:r>
              <a:rPr lang="en-US" i="1" dirty="0">
                <a:latin typeface="Noto Sans"/>
                <a:ea typeface="Noto Sans"/>
                <a:cs typeface="Noto Sans"/>
              </a:rPr>
              <a:t> </a:t>
            </a:r>
            <a:r>
              <a:rPr lang="en-US" dirty="0">
                <a:latin typeface="Noto Sans"/>
                <a:ea typeface="Noto Sans"/>
                <a:cs typeface="Noto Sans"/>
              </a:rPr>
              <a:t>Apprenticeships often lead to higher paying careers</a:t>
            </a:r>
          </a:p>
          <a:p>
            <a:r>
              <a:rPr lang="en-US" b="1" i="1" dirty="0">
                <a:latin typeface="Noto Sans"/>
                <a:ea typeface="Noto Sans"/>
                <a:cs typeface="Noto Sans"/>
              </a:rPr>
              <a:t>Job Security: </a:t>
            </a:r>
            <a:r>
              <a:rPr lang="en-US" dirty="0">
                <a:latin typeface="Noto Sans"/>
                <a:ea typeface="Noto Sans"/>
                <a:cs typeface="Noto Sans"/>
              </a:rPr>
              <a:t>Many apprentices are hired by their sponsoring employer after completing the program.</a:t>
            </a:r>
          </a:p>
          <a:p>
            <a:endParaRPr lang="en-US" dirty="0"/>
          </a:p>
        </p:txBody>
      </p:sp>
      <p:sp>
        <p:nvSpPr>
          <p:cNvPr id="3" name="Title 2">
            <a:extLst>
              <a:ext uri="{FF2B5EF4-FFF2-40B4-BE49-F238E27FC236}">
                <a16:creationId xmlns:a16="http://schemas.microsoft.com/office/drawing/2014/main" id="{E7089C9E-F73D-DBEA-F253-25C245659D7C}"/>
              </a:ext>
            </a:extLst>
          </p:cNvPr>
          <p:cNvSpPr>
            <a:spLocks noGrp="1"/>
          </p:cNvSpPr>
          <p:nvPr>
            <p:ph type="title"/>
          </p:nvPr>
        </p:nvSpPr>
        <p:spPr/>
        <p:txBody>
          <a:bodyPr>
            <a:normAutofit fontScale="90000"/>
          </a:bodyPr>
          <a:lstStyle/>
          <a:p>
            <a:r>
              <a:rPr lang="en-US">
                <a:latin typeface="Noto Sans"/>
                <a:ea typeface="Noto Sans"/>
                <a:cs typeface="Noto Sans"/>
              </a:rPr>
              <a:t>Benefits of Participating in a RAP – For Apprentices</a:t>
            </a:r>
            <a:endParaRPr lang="en-US"/>
          </a:p>
        </p:txBody>
      </p:sp>
    </p:spTree>
    <p:extLst>
      <p:ext uri="{BB962C8B-B14F-4D97-AF65-F5344CB8AC3E}">
        <p14:creationId xmlns:p14="http://schemas.microsoft.com/office/powerpoint/2010/main" val="103991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2CFCD9-577F-40AA-FAEE-29E9ACC887F1}"/>
              </a:ext>
            </a:extLst>
          </p:cNvPr>
          <p:cNvSpPr>
            <a:spLocks noGrp="1"/>
          </p:cNvSpPr>
          <p:nvPr>
            <p:ph idx="1"/>
          </p:nvPr>
        </p:nvSpPr>
        <p:spPr/>
        <p:txBody>
          <a:bodyPr vert="horz" lIns="91440" tIns="45720" rIns="91440" bIns="45720" rtlCol="0" anchor="t">
            <a:normAutofit/>
          </a:bodyPr>
          <a:lstStyle/>
          <a:p>
            <a:r>
              <a:rPr lang="en-US" b="1" i="1" dirty="0">
                <a:latin typeface="Noto Sans"/>
                <a:ea typeface="Noto Sans"/>
                <a:cs typeface="Noto Sans"/>
              </a:rPr>
              <a:t>Develop a Skilled Workforce:</a:t>
            </a:r>
            <a:r>
              <a:rPr lang="en-US" i="1" dirty="0">
                <a:latin typeface="Noto Sans"/>
                <a:ea typeface="Noto Sans"/>
                <a:cs typeface="Noto Sans"/>
              </a:rPr>
              <a:t> </a:t>
            </a:r>
            <a:r>
              <a:rPr lang="en-US" dirty="0">
                <a:latin typeface="Noto Sans"/>
                <a:ea typeface="Noto Sans"/>
                <a:cs typeface="Noto Sans"/>
              </a:rPr>
              <a:t>Train employees to meet specific needs and industry standards.</a:t>
            </a:r>
          </a:p>
          <a:p>
            <a:r>
              <a:rPr lang="en-US" b="1" i="1" dirty="0">
                <a:latin typeface="Noto Sans"/>
                <a:ea typeface="Noto Sans"/>
                <a:cs typeface="Noto Sans"/>
              </a:rPr>
              <a:t>Reduce Turnover:</a:t>
            </a:r>
            <a:r>
              <a:rPr lang="en-US" i="1" dirty="0">
                <a:latin typeface="Noto Sans"/>
                <a:ea typeface="Noto Sans"/>
                <a:cs typeface="Noto Sans"/>
              </a:rPr>
              <a:t> </a:t>
            </a:r>
            <a:r>
              <a:rPr lang="en-US" dirty="0">
                <a:latin typeface="Noto Sans"/>
                <a:ea typeface="Noto Sans"/>
                <a:cs typeface="Noto Sans"/>
              </a:rPr>
              <a:t>Apprentices are invested in their training and more likely to stay with the company.</a:t>
            </a:r>
          </a:p>
          <a:p>
            <a:r>
              <a:rPr lang="en-US" b="1" i="1" dirty="0">
                <a:latin typeface="Noto Sans"/>
                <a:ea typeface="Noto Sans"/>
                <a:cs typeface="Noto Sans"/>
              </a:rPr>
              <a:t>Improve Productivity:</a:t>
            </a:r>
            <a:r>
              <a:rPr lang="en-US" dirty="0">
                <a:latin typeface="Noto Sans"/>
                <a:ea typeface="Noto Sans"/>
                <a:cs typeface="Noto Sans"/>
              </a:rPr>
              <a:t> Skilled workers contribute to a more efficient and productive workplace.</a:t>
            </a:r>
          </a:p>
          <a:p>
            <a:r>
              <a:rPr lang="en-US" b="1" i="1" dirty="0">
                <a:latin typeface="Noto Sans"/>
                <a:ea typeface="Noto Sans"/>
                <a:cs typeface="Noto Sans"/>
              </a:rPr>
              <a:t>Enhance Company Reputation:</a:t>
            </a:r>
            <a:r>
              <a:rPr lang="en-US" b="1" dirty="0">
                <a:latin typeface="Noto Sans"/>
                <a:ea typeface="Noto Sans"/>
                <a:cs typeface="Noto Sans"/>
              </a:rPr>
              <a:t> </a:t>
            </a:r>
            <a:r>
              <a:rPr lang="en-US" dirty="0">
                <a:latin typeface="Noto Sans"/>
                <a:ea typeface="Noto Sans"/>
                <a:cs typeface="Noto Sans"/>
              </a:rPr>
              <a:t>Demonstrate a commitment to employee development and attract top talent.</a:t>
            </a:r>
          </a:p>
          <a:p>
            <a:r>
              <a:rPr lang="en-US" b="1" i="1" dirty="0">
                <a:latin typeface="Noto Sans"/>
                <a:ea typeface="Noto Sans"/>
                <a:cs typeface="Noto Sans"/>
              </a:rPr>
              <a:t>Access to Funding and Resources: </a:t>
            </a:r>
            <a:r>
              <a:rPr lang="en-US" dirty="0">
                <a:latin typeface="Noto Sans"/>
                <a:ea typeface="Noto Sans"/>
                <a:cs typeface="Noto Sans"/>
              </a:rPr>
              <a:t>May be eligible for government funding and support services.</a:t>
            </a:r>
          </a:p>
          <a:p>
            <a:endParaRPr lang="en-US"/>
          </a:p>
        </p:txBody>
      </p:sp>
      <p:sp>
        <p:nvSpPr>
          <p:cNvPr id="3" name="Title 2">
            <a:extLst>
              <a:ext uri="{FF2B5EF4-FFF2-40B4-BE49-F238E27FC236}">
                <a16:creationId xmlns:a16="http://schemas.microsoft.com/office/drawing/2014/main" id="{5BAC4222-3309-BAEC-B518-2D16F4918690}"/>
              </a:ext>
            </a:extLst>
          </p:cNvPr>
          <p:cNvSpPr>
            <a:spLocks noGrp="1"/>
          </p:cNvSpPr>
          <p:nvPr>
            <p:ph type="title"/>
          </p:nvPr>
        </p:nvSpPr>
        <p:spPr/>
        <p:txBody>
          <a:bodyPr/>
          <a:lstStyle/>
          <a:p>
            <a:r>
              <a:rPr lang="en-US">
                <a:latin typeface="Noto Sans"/>
                <a:ea typeface="Noto Sans"/>
                <a:cs typeface="Noto Sans"/>
              </a:rPr>
              <a:t>Benefits of Participating in a RAP – For employers</a:t>
            </a:r>
            <a:endParaRPr lang="en-US"/>
          </a:p>
        </p:txBody>
      </p:sp>
    </p:spTree>
    <p:extLst>
      <p:ext uri="{BB962C8B-B14F-4D97-AF65-F5344CB8AC3E}">
        <p14:creationId xmlns:p14="http://schemas.microsoft.com/office/powerpoint/2010/main" val="3710777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842823-621D-2340-DB7B-890DE4E4B0F4}"/>
              </a:ext>
            </a:extLst>
          </p:cNvPr>
          <p:cNvSpPr>
            <a:spLocks noGrp="1"/>
          </p:cNvSpPr>
          <p:nvPr>
            <p:ph idx="1"/>
          </p:nvPr>
        </p:nvSpPr>
        <p:spPr>
          <a:xfrm>
            <a:off x="1288552" y="1218782"/>
            <a:ext cx="7886700" cy="3291840"/>
          </a:xfrm>
        </p:spPr>
        <p:txBody>
          <a:bodyPr vert="horz" lIns="91440" tIns="45720" rIns="91440" bIns="45720" rtlCol="0" anchor="t">
            <a:normAutofit/>
          </a:bodyPr>
          <a:lstStyle/>
          <a:p>
            <a:pPr marL="0" indent="0">
              <a:buNone/>
            </a:pPr>
            <a:r>
              <a:rPr lang="en-US" sz="2000" u="sng">
                <a:latin typeface="Noto Sans"/>
                <a:ea typeface="Noto Sans"/>
                <a:cs typeface="Noto Sans"/>
                <a:hlinkClick r:id="rId2"/>
              </a:rPr>
              <a:t>Peer Support Specialist</a:t>
            </a:r>
            <a:endParaRPr lang="en-US" sz="2000">
              <a:latin typeface="Noto Sans"/>
              <a:ea typeface="Noto Sans"/>
              <a:cs typeface="Noto Sans"/>
            </a:endParaRPr>
          </a:p>
          <a:p>
            <a:pPr marL="0" indent="0">
              <a:buNone/>
            </a:pPr>
            <a:endParaRPr lang="en-US" sz="2000" u="sng">
              <a:latin typeface="Noto Sans"/>
              <a:ea typeface="Noto Sans"/>
              <a:cs typeface="Noto Sans"/>
            </a:endParaRPr>
          </a:p>
          <a:p>
            <a:pPr marL="0" indent="0">
              <a:buNone/>
            </a:pPr>
            <a:endParaRPr lang="en-US" sz="2000" u="sng">
              <a:latin typeface="Noto Sans"/>
              <a:ea typeface="Noto Sans"/>
              <a:cs typeface="Noto Sans"/>
            </a:endParaRPr>
          </a:p>
          <a:p>
            <a:pPr marL="0" indent="0">
              <a:buNone/>
            </a:pPr>
            <a:r>
              <a:rPr lang="en-US" sz="2000" u="sng">
                <a:latin typeface="Noto Sans"/>
                <a:ea typeface="Noto Sans"/>
                <a:cs typeface="Noto Sans"/>
                <a:hlinkClick r:id="rId3"/>
              </a:rPr>
              <a:t>Mental Health Technician</a:t>
            </a:r>
            <a:endParaRPr lang="en-US" sz="2000">
              <a:latin typeface="Noto Sans"/>
              <a:ea typeface="Noto Sans"/>
              <a:cs typeface="Noto Sans"/>
            </a:endParaRPr>
          </a:p>
          <a:p>
            <a:pPr marL="0" indent="0">
              <a:buNone/>
            </a:pPr>
            <a:endParaRPr lang="en-US" sz="2000" u="sng">
              <a:latin typeface="Noto Sans"/>
              <a:ea typeface="Noto Sans"/>
              <a:cs typeface="Noto Sans"/>
            </a:endParaRPr>
          </a:p>
          <a:p>
            <a:pPr marL="0" indent="0">
              <a:buNone/>
            </a:pPr>
            <a:endParaRPr lang="en-US" sz="2000" u="sng">
              <a:latin typeface="Noto Sans"/>
              <a:ea typeface="Noto Sans"/>
              <a:cs typeface="Noto Sans"/>
            </a:endParaRPr>
          </a:p>
          <a:p>
            <a:pPr marL="0" indent="0">
              <a:buNone/>
            </a:pPr>
            <a:r>
              <a:rPr lang="en-US" sz="2000" u="sng">
                <a:latin typeface="Noto Sans"/>
                <a:ea typeface="Noto Sans"/>
                <a:cs typeface="Noto Sans"/>
                <a:hlinkClick r:id="rId4"/>
              </a:rPr>
              <a:t>Substance Use Counselor</a:t>
            </a:r>
            <a:endParaRPr lang="en-US" sz="2000">
              <a:latin typeface="Noto Sans"/>
              <a:ea typeface="Noto Sans"/>
              <a:cs typeface="Noto Sans"/>
            </a:endParaRPr>
          </a:p>
          <a:p>
            <a:endParaRPr lang="en-US"/>
          </a:p>
        </p:txBody>
      </p:sp>
      <p:sp>
        <p:nvSpPr>
          <p:cNvPr id="3" name="Title 2">
            <a:extLst>
              <a:ext uri="{FF2B5EF4-FFF2-40B4-BE49-F238E27FC236}">
                <a16:creationId xmlns:a16="http://schemas.microsoft.com/office/drawing/2014/main" id="{FF839786-67A8-9F7B-A35B-F9E0D11285DE}"/>
              </a:ext>
            </a:extLst>
          </p:cNvPr>
          <p:cNvSpPr>
            <a:spLocks noGrp="1"/>
          </p:cNvSpPr>
          <p:nvPr>
            <p:ph type="title"/>
          </p:nvPr>
        </p:nvSpPr>
        <p:spPr/>
        <p:txBody>
          <a:bodyPr/>
          <a:lstStyle/>
          <a:p>
            <a:r>
              <a:rPr lang="en-US">
                <a:latin typeface="Noto Sans"/>
                <a:ea typeface="Noto Sans"/>
                <a:cs typeface="Noto Sans"/>
              </a:rPr>
              <a:t>Examples of RAPs</a:t>
            </a:r>
            <a:endParaRPr lang="en-US"/>
          </a:p>
        </p:txBody>
      </p:sp>
      <p:pic>
        <p:nvPicPr>
          <p:cNvPr id="4" name="Picture 3" descr="A qr code on a white background&#10;&#10;AI-generated content may be incorrect.">
            <a:extLst>
              <a:ext uri="{FF2B5EF4-FFF2-40B4-BE49-F238E27FC236}">
                <a16:creationId xmlns:a16="http://schemas.microsoft.com/office/drawing/2014/main" id="{FB4C7592-01ED-D46F-60E6-915B0F19AF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33530" y="1009911"/>
            <a:ext cx="1197803" cy="1197803"/>
          </a:xfrm>
          <a:prstGeom prst="rect">
            <a:avLst/>
          </a:prstGeom>
        </p:spPr>
      </p:pic>
      <p:pic>
        <p:nvPicPr>
          <p:cNvPr id="5" name="Picture 4" descr="A qr code on a white background&#10;&#10;AI-generated content may be incorrect.">
            <a:extLst>
              <a:ext uri="{FF2B5EF4-FFF2-40B4-BE49-F238E27FC236}">
                <a16:creationId xmlns:a16="http://schemas.microsoft.com/office/drawing/2014/main" id="{74EB02F1-D409-01D9-9BC3-F892888C42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78729" y="2254685"/>
            <a:ext cx="1252602" cy="1213459"/>
          </a:xfrm>
          <a:prstGeom prst="rect">
            <a:avLst/>
          </a:prstGeom>
        </p:spPr>
      </p:pic>
      <p:pic>
        <p:nvPicPr>
          <p:cNvPr id="6" name="Picture 5" descr="A qr code on a white background&#10;&#10;AI-generated content may be incorrect.">
            <a:extLst>
              <a:ext uri="{FF2B5EF4-FFF2-40B4-BE49-F238E27FC236}">
                <a16:creationId xmlns:a16="http://schemas.microsoft.com/office/drawing/2014/main" id="{B2FA8FE5-E4EC-9732-BF6A-B919B0564C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16100" y="3468144"/>
            <a:ext cx="1315235" cy="1283920"/>
          </a:xfrm>
          <a:prstGeom prst="rect">
            <a:avLst/>
          </a:prstGeom>
        </p:spPr>
      </p:pic>
    </p:spTree>
    <p:extLst>
      <p:ext uri="{BB962C8B-B14F-4D97-AF65-F5344CB8AC3E}">
        <p14:creationId xmlns:p14="http://schemas.microsoft.com/office/powerpoint/2010/main" val="3473956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B54F15-E655-F709-723F-F3A4D25BAE73}"/>
              </a:ext>
            </a:extLst>
          </p:cNvPr>
          <p:cNvSpPr>
            <a:spLocks noGrp="1"/>
          </p:cNvSpPr>
          <p:nvPr>
            <p:ph type="title"/>
          </p:nvPr>
        </p:nvSpPr>
        <p:spPr/>
        <p:txBody>
          <a:bodyPr/>
          <a:lstStyle/>
          <a:p>
            <a:r>
              <a:rPr lang="en-US">
                <a:latin typeface="Noto Sans"/>
                <a:ea typeface="Noto Sans"/>
                <a:cs typeface="Noto Sans"/>
              </a:rPr>
              <a:t>Portfolio Work Time!</a:t>
            </a:r>
            <a:endParaRPr lang="en-US"/>
          </a:p>
        </p:txBody>
      </p:sp>
      <p:sp>
        <p:nvSpPr>
          <p:cNvPr id="2" name="Content Placeholder 1">
            <a:extLst>
              <a:ext uri="{FF2B5EF4-FFF2-40B4-BE49-F238E27FC236}">
                <a16:creationId xmlns:a16="http://schemas.microsoft.com/office/drawing/2014/main" id="{034110CE-E751-C7C2-51EB-A8115448C238}"/>
              </a:ext>
            </a:extLst>
          </p:cNvPr>
          <p:cNvSpPr>
            <a:spLocks noGrp="1"/>
          </p:cNvSpPr>
          <p:nvPr>
            <p:ph type="body" idx="1"/>
          </p:nvPr>
        </p:nvSpPr>
        <p:spPr/>
        <p:txBody>
          <a:bodyPr vert="horz" lIns="91440" tIns="45720" rIns="91440" bIns="45720" rtlCol="0" anchor="t">
            <a:normAutofit fontScale="92500"/>
          </a:bodyPr>
          <a:lstStyle/>
          <a:p>
            <a:r>
              <a:rPr lang="en-US" dirty="0">
                <a:latin typeface="Noto Sans"/>
                <a:ea typeface="Noto Sans"/>
                <a:cs typeface="Noto Sans"/>
              </a:rPr>
              <a:t>Make your final touches and be prepared to present next session.</a:t>
            </a:r>
            <a:endParaRPr lang="en-US" dirty="0"/>
          </a:p>
        </p:txBody>
      </p:sp>
    </p:spTree>
    <p:extLst>
      <p:ext uri="{BB962C8B-B14F-4D97-AF65-F5344CB8AC3E}">
        <p14:creationId xmlns:p14="http://schemas.microsoft.com/office/powerpoint/2010/main" val="4252816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3025635" y="537184"/>
            <a:ext cx="3316147" cy="627610"/>
          </a:xfrm>
        </p:spPr>
        <p:txBody>
          <a:bodyPr>
            <a:normAutofit/>
          </a:bodyPr>
          <a:lstStyle/>
          <a:p>
            <a:r>
              <a:rPr lang="en-US" sz="200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52825" y="1619086"/>
            <a:ext cx="3598280" cy="2557507"/>
          </a:xfrm>
        </p:spPr>
        <p:txBody>
          <a:bodyPr vert="horz" lIns="91440" tIns="45720" rIns="91440" bIns="45720" rtlCol="0" anchor="t">
            <a:normAutofit/>
          </a:bodyPr>
          <a:lstStyle/>
          <a:p>
            <a:pPr marL="285750" indent="-285750">
              <a:buChar char="•"/>
            </a:pPr>
            <a:r>
              <a:rPr lang="en-US" sz="14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4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5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03F6C4-0487-6388-B29B-57E18A136746}"/>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 review activity of their choice.</a:t>
            </a:r>
            <a:endParaRPr lang="en-US"/>
          </a:p>
        </p:txBody>
      </p:sp>
      <p:sp>
        <p:nvSpPr>
          <p:cNvPr id="3" name="Title 2">
            <a:extLst>
              <a:ext uri="{FF2B5EF4-FFF2-40B4-BE49-F238E27FC236}">
                <a16:creationId xmlns:a16="http://schemas.microsoft.com/office/drawing/2014/main" id="{4A9E4DD0-4E05-F170-71C1-CAF601C64B61}"/>
              </a:ext>
            </a:extLst>
          </p:cNvPr>
          <p:cNvSpPr>
            <a:spLocks noGrp="1"/>
          </p:cNvSpPr>
          <p:nvPr>
            <p:ph type="title"/>
          </p:nvPr>
        </p:nvSpPr>
        <p:spPr/>
        <p:txBody>
          <a:bodyPr/>
          <a:lstStyle/>
          <a:p>
            <a:r>
              <a:rPr lang="en-US">
                <a:latin typeface="Noto Sans"/>
                <a:ea typeface="Noto Sans"/>
                <a:cs typeface="Noto Sans"/>
              </a:rPr>
              <a:t>Review from Last Session</a:t>
            </a:r>
            <a:endParaRPr lang="en-US"/>
          </a:p>
        </p:txBody>
      </p:sp>
    </p:spTree>
    <p:extLst>
      <p:ext uri="{BB962C8B-B14F-4D97-AF65-F5344CB8AC3E}">
        <p14:creationId xmlns:p14="http://schemas.microsoft.com/office/powerpoint/2010/main" val="1167379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p:txBody>
          <a:bodyPr>
            <a:normAutofit/>
          </a:bodyPr>
          <a:lstStyle/>
          <a:p>
            <a:r>
              <a:rPr lang="en-US">
                <a:latin typeface="Noto Sans"/>
                <a:ea typeface="Noto Sans"/>
                <a:cs typeface="Noto Sans"/>
              </a:rPr>
              <a:t>Module 4.4 - Networking and Professional Development</a:t>
            </a:r>
            <a:endParaRPr lang="en-US"/>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p:txBody>
          <a:bodyPr vert="horz" lIns="91440" tIns="45720" rIns="91440" bIns="45720" rtlCol="0" anchor="t">
            <a:noAutofit/>
          </a:bodyPr>
          <a:lstStyle/>
          <a:p>
            <a:pPr>
              <a:lnSpc>
                <a:spcPct val="120000"/>
              </a:lnSpc>
            </a:pPr>
            <a:r>
              <a:rPr lang="en-US" sz="1500">
                <a:latin typeface="Noto Sans"/>
                <a:ea typeface="Noto Sans"/>
                <a:cs typeface="Noto Sans"/>
              </a:rPr>
              <a:t>Building Professional Networks and Accessing Continuing Education Opportunities</a:t>
            </a:r>
            <a:endParaRPr lang="en-US">
              <a:latin typeface="Noto Sans"/>
              <a:ea typeface="Noto Sans"/>
              <a:cs typeface="Noto Sans"/>
            </a:endParaRPr>
          </a:p>
        </p:txBody>
      </p:sp>
    </p:spTree>
    <p:extLst>
      <p:ext uri="{BB962C8B-B14F-4D97-AF65-F5344CB8AC3E}">
        <p14:creationId xmlns:p14="http://schemas.microsoft.com/office/powerpoint/2010/main" val="2249093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44B8EDB-815A-986B-D77A-BE1763053565}"/>
              </a:ext>
            </a:extLst>
          </p:cNvPr>
          <p:cNvSpPr>
            <a:spLocks noGrp="1"/>
          </p:cNvSpPr>
          <p:nvPr>
            <p:ph idx="1"/>
          </p:nvPr>
        </p:nvSpPr>
        <p:spPr>
          <a:xfrm>
            <a:off x="551360" y="1154864"/>
            <a:ext cx="4204504" cy="3241201"/>
          </a:xfrm>
        </p:spPr>
        <p:txBody>
          <a:bodyPr vert="horz" lIns="91440" tIns="45720" rIns="91440" bIns="45720" rtlCol="0" anchor="t">
            <a:normAutofit lnSpcReduction="10000"/>
          </a:bodyPr>
          <a:lstStyle/>
          <a:p>
            <a:r>
              <a:rPr lang="en-US" b="1">
                <a:latin typeface="Noto Sans"/>
                <a:ea typeface="Noto Sans"/>
                <a:cs typeface="Noto Sans"/>
              </a:rPr>
              <a:t>Networking:</a:t>
            </a:r>
            <a:r>
              <a:rPr lang="en-US">
                <a:latin typeface="Noto Sans"/>
                <a:ea typeface="Noto Sans"/>
                <a:cs typeface="Noto Sans"/>
              </a:rPr>
              <a:t> The process of establishing and maintaining professional relationships that can provide support, guidance, and opportunities throughout one's career.</a:t>
            </a:r>
          </a:p>
          <a:p>
            <a:pPr marL="0" indent="0">
              <a:buNone/>
            </a:pPr>
            <a:endParaRPr lang="en-US">
              <a:latin typeface="Noto Sans"/>
              <a:ea typeface="Noto Sans"/>
              <a:cs typeface="Noto Sans"/>
            </a:endParaRPr>
          </a:p>
          <a:p>
            <a:r>
              <a:rPr lang="en-US" b="1">
                <a:latin typeface="Noto Sans"/>
                <a:ea typeface="Noto Sans"/>
                <a:cs typeface="Noto Sans"/>
              </a:rPr>
              <a:t>Professional Development:</a:t>
            </a:r>
            <a:r>
              <a:rPr lang="en-US">
                <a:latin typeface="Noto Sans"/>
                <a:ea typeface="Noto Sans"/>
                <a:cs typeface="Noto Sans"/>
              </a:rPr>
              <a:t> Ongoing education, training, and skill-building efforts aimed at advancing career goals and staying current in one's field.</a:t>
            </a:r>
          </a:p>
          <a:p>
            <a:endParaRPr lang="en-US"/>
          </a:p>
        </p:txBody>
      </p:sp>
      <p:sp>
        <p:nvSpPr>
          <p:cNvPr id="2" name="Title 1">
            <a:extLst>
              <a:ext uri="{FF2B5EF4-FFF2-40B4-BE49-F238E27FC236}">
                <a16:creationId xmlns:a16="http://schemas.microsoft.com/office/drawing/2014/main" id="{BAD35769-3A17-638A-B558-AA9846F22CBF}"/>
              </a:ext>
            </a:extLst>
          </p:cNvPr>
          <p:cNvSpPr>
            <a:spLocks noGrp="1"/>
          </p:cNvSpPr>
          <p:nvPr>
            <p:ph type="title"/>
          </p:nvPr>
        </p:nvSpPr>
        <p:spPr/>
        <p:txBody>
          <a:bodyPr/>
          <a:lstStyle/>
          <a:p>
            <a:r>
              <a:rPr lang="en-US">
                <a:latin typeface="Noto Sans"/>
                <a:ea typeface="Noto Sans"/>
                <a:cs typeface="Noto Sans"/>
              </a:rPr>
              <a:t>Networking and Professional Development</a:t>
            </a:r>
            <a:endParaRPr lang="en-US"/>
          </a:p>
        </p:txBody>
      </p:sp>
      <p:pic>
        <p:nvPicPr>
          <p:cNvPr id="4" name="Picture 3" descr="NETWORKING 101: How to Start Networking as a Young Professional">
            <a:extLst>
              <a:ext uri="{FF2B5EF4-FFF2-40B4-BE49-F238E27FC236}">
                <a16:creationId xmlns:a16="http://schemas.microsoft.com/office/drawing/2014/main" id="{A46CB4E4-4C07-4F45-54D2-2865C7C5E4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83406" y="1735117"/>
            <a:ext cx="4544510" cy="2555834"/>
          </a:xfrm>
          <a:prstGeom prst="rect">
            <a:avLst/>
          </a:prstGeom>
        </p:spPr>
      </p:pic>
    </p:spTree>
    <p:extLst>
      <p:ext uri="{BB962C8B-B14F-4D97-AF65-F5344CB8AC3E}">
        <p14:creationId xmlns:p14="http://schemas.microsoft.com/office/powerpoint/2010/main" val="2251924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E7EF391-4EC9-FD2E-48AB-C159FFFBF80F}"/>
              </a:ext>
            </a:extLst>
          </p:cNvPr>
          <p:cNvSpPr>
            <a:spLocks noGrp="1"/>
          </p:cNvSpPr>
          <p:nvPr>
            <p:ph idx="1"/>
          </p:nvPr>
        </p:nvSpPr>
        <p:spPr>
          <a:xfrm>
            <a:off x="630936" y="1285079"/>
            <a:ext cx="4110460" cy="3241201"/>
          </a:xfrm>
        </p:spPr>
        <p:txBody>
          <a:bodyPr vert="horz" lIns="91440" tIns="45720" rIns="91440" bIns="45720" rtlCol="0" anchor="t">
            <a:normAutofit lnSpcReduction="10000"/>
          </a:bodyPr>
          <a:lstStyle/>
          <a:p>
            <a:r>
              <a:rPr lang="en-US" b="1">
                <a:latin typeface="Noto Sans"/>
                <a:ea typeface="Noto Sans"/>
                <a:cs typeface="Noto Sans"/>
              </a:rPr>
              <a:t>Career Growth</a:t>
            </a:r>
            <a:r>
              <a:rPr lang="en-US">
                <a:latin typeface="Noto Sans"/>
                <a:ea typeface="Noto Sans"/>
                <a:cs typeface="Noto Sans"/>
              </a:rPr>
              <a:t>: Networking can lead to job opportunities, mentorship, and professional collaborations.</a:t>
            </a:r>
          </a:p>
          <a:p>
            <a:r>
              <a:rPr lang="en-US" b="1">
                <a:latin typeface="Noto Sans"/>
                <a:ea typeface="Noto Sans"/>
                <a:cs typeface="Noto Sans"/>
              </a:rPr>
              <a:t>Shared Knowledge</a:t>
            </a:r>
            <a:r>
              <a:rPr lang="en-US">
                <a:latin typeface="Noto Sans"/>
                <a:ea typeface="Noto Sans"/>
                <a:cs typeface="Noto Sans"/>
              </a:rPr>
              <a:t>: Learning from others’ experiences and best practices.</a:t>
            </a:r>
          </a:p>
          <a:p>
            <a:r>
              <a:rPr lang="en-US" b="1">
                <a:latin typeface="Noto Sans"/>
                <a:ea typeface="Noto Sans"/>
                <a:cs typeface="Noto Sans"/>
              </a:rPr>
              <a:t>Support Systems</a:t>
            </a:r>
            <a:r>
              <a:rPr lang="en-US">
                <a:latin typeface="Noto Sans"/>
                <a:ea typeface="Noto Sans"/>
                <a:cs typeface="Noto Sans"/>
              </a:rPr>
              <a:t>: Building a network of peers who understand the challenges of the mental health field.</a:t>
            </a:r>
          </a:p>
          <a:p>
            <a:endParaRPr lang="en-US" sz="2400"/>
          </a:p>
        </p:txBody>
      </p:sp>
      <p:sp>
        <p:nvSpPr>
          <p:cNvPr id="3" name="Title 2">
            <a:extLst>
              <a:ext uri="{FF2B5EF4-FFF2-40B4-BE49-F238E27FC236}">
                <a16:creationId xmlns:a16="http://schemas.microsoft.com/office/drawing/2014/main" id="{20C39A90-0F46-B38F-0F22-A5CFFFF0C4E8}"/>
              </a:ext>
            </a:extLst>
          </p:cNvPr>
          <p:cNvSpPr>
            <a:spLocks noGrp="1"/>
          </p:cNvSpPr>
          <p:nvPr>
            <p:ph type="title"/>
          </p:nvPr>
        </p:nvSpPr>
        <p:spPr/>
        <p:txBody>
          <a:bodyPr/>
          <a:lstStyle/>
          <a:p>
            <a:r>
              <a:rPr lang="en-US">
                <a:latin typeface="Noto Sans"/>
                <a:ea typeface="Noto Sans"/>
                <a:cs typeface="Noto Sans"/>
              </a:rPr>
              <a:t>Benefits of Networking in Mental Health Careers</a:t>
            </a:r>
            <a:endParaRPr lang="en-US"/>
          </a:p>
        </p:txBody>
      </p:sp>
      <p:pic>
        <p:nvPicPr>
          <p:cNvPr id="4" name="Picture 3" descr="How-To Build &amp; Maintain A Healthy And Strong Support System">
            <a:extLst>
              <a:ext uri="{FF2B5EF4-FFF2-40B4-BE49-F238E27FC236}">
                <a16:creationId xmlns:a16="http://schemas.microsoft.com/office/drawing/2014/main" id="{A77D3186-CDC7-077E-C521-6EE580FBF41B}"/>
              </a:ext>
            </a:extLst>
          </p:cNvPr>
          <p:cNvPicPr>
            <a:picLocks noChangeAspect="1"/>
          </p:cNvPicPr>
          <p:nvPr/>
        </p:nvPicPr>
        <p:blipFill>
          <a:blip r:embed="rId2" cstate="screen">
            <a:extLst>
              <a:ext uri="{28A0092B-C50C-407E-A947-70E740481C1C}">
                <a14:useLocalDpi xmlns:a14="http://schemas.microsoft.com/office/drawing/2010/main"/>
              </a:ext>
            </a:extLst>
          </a:blip>
          <a:srcRect b="-1149"/>
          <a:stretch/>
        </p:blipFill>
        <p:spPr>
          <a:xfrm>
            <a:off x="4907666" y="1580225"/>
            <a:ext cx="3979981" cy="2265189"/>
          </a:xfrm>
          <a:prstGeom prst="rect">
            <a:avLst/>
          </a:prstGeom>
        </p:spPr>
      </p:pic>
    </p:spTree>
    <p:extLst>
      <p:ext uri="{BB962C8B-B14F-4D97-AF65-F5344CB8AC3E}">
        <p14:creationId xmlns:p14="http://schemas.microsoft.com/office/powerpoint/2010/main" val="949557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094066-E00A-D365-C332-C744C73A0AB4}"/>
              </a:ext>
            </a:extLst>
          </p:cNvPr>
          <p:cNvSpPr>
            <a:spLocks noGrp="1"/>
          </p:cNvSpPr>
          <p:nvPr>
            <p:ph idx="1"/>
          </p:nvPr>
        </p:nvSpPr>
        <p:spPr/>
        <p:txBody>
          <a:bodyPr vert="horz" lIns="91440" tIns="45720" rIns="91440" bIns="45720" rtlCol="0" anchor="t">
            <a:normAutofit/>
          </a:bodyPr>
          <a:lstStyle/>
          <a:p>
            <a:pPr marL="0" indent="0">
              <a:buNone/>
            </a:pPr>
            <a:r>
              <a:rPr lang="en-US" b="1">
                <a:latin typeface="Noto Sans"/>
                <a:ea typeface="Noto Sans"/>
                <a:cs typeface="Noto Sans"/>
              </a:rPr>
              <a:t>In-Person Networking:</a:t>
            </a:r>
            <a:endParaRPr lang="en-US" b="1"/>
          </a:p>
          <a:p>
            <a:r>
              <a:rPr lang="en-US"/>
              <a:t>Attend industry conferences, workshops, and seminars.</a:t>
            </a:r>
          </a:p>
          <a:p>
            <a:r>
              <a:rPr lang="en-US"/>
              <a:t>Join local or regional mental health organizations or chapters.</a:t>
            </a:r>
          </a:p>
          <a:p>
            <a:pPr marL="0" indent="0">
              <a:buNone/>
            </a:pPr>
            <a:r>
              <a:rPr lang="en-US" b="1">
                <a:latin typeface="Noto Sans"/>
                <a:ea typeface="Noto Sans"/>
                <a:cs typeface="Noto Sans"/>
              </a:rPr>
              <a:t>Online Networking:</a:t>
            </a:r>
          </a:p>
          <a:p>
            <a:r>
              <a:rPr lang="en-US"/>
              <a:t>Use platforms like LinkedIn to connect with professionals in the field.</a:t>
            </a:r>
          </a:p>
          <a:p>
            <a:r>
              <a:rPr lang="en-US"/>
              <a:t>Participate in webinars and virtual meetups hosted by mental health organizations.</a:t>
            </a:r>
          </a:p>
          <a:p>
            <a:pPr marL="0" indent="0">
              <a:buNone/>
            </a:pPr>
            <a:r>
              <a:rPr lang="en-US" b="1">
                <a:latin typeface="Noto Sans"/>
                <a:ea typeface="Noto Sans"/>
                <a:cs typeface="Noto Sans"/>
              </a:rPr>
              <a:t>Informational Interviews: </a:t>
            </a:r>
            <a:r>
              <a:rPr lang="en-US">
                <a:latin typeface="Noto Sans"/>
                <a:ea typeface="Noto Sans"/>
                <a:cs typeface="Noto Sans"/>
              </a:rPr>
              <a:t>Schedule conversations with professionals to learn about their career paths and gather advice.</a:t>
            </a:r>
          </a:p>
          <a:p>
            <a:endParaRPr lang="en-US"/>
          </a:p>
        </p:txBody>
      </p:sp>
      <p:sp>
        <p:nvSpPr>
          <p:cNvPr id="3" name="Title 2">
            <a:extLst>
              <a:ext uri="{FF2B5EF4-FFF2-40B4-BE49-F238E27FC236}">
                <a16:creationId xmlns:a16="http://schemas.microsoft.com/office/drawing/2014/main" id="{0A00FCEF-F5AD-1D13-61AC-7AE1F8585AA7}"/>
              </a:ext>
            </a:extLst>
          </p:cNvPr>
          <p:cNvSpPr>
            <a:spLocks noGrp="1"/>
          </p:cNvSpPr>
          <p:nvPr>
            <p:ph type="title"/>
          </p:nvPr>
        </p:nvSpPr>
        <p:spPr/>
        <p:txBody>
          <a:bodyPr/>
          <a:lstStyle/>
          <a:p>
            <a:r>
              <a:rPr lang="en-US">
                <a:latin typeface="Noto Sans"/>
                <a:ea typeface="Noto Sans"/>
                <a:cs typeface="Noto Sans"/>
              </a:rPr>
              <a:t>Networking Strategies</a:t>
            </a:r>
            <a:endParaRPr lang="en-US"/>
          </a:p>
        </p:txBody>
      </p:sp>
    </p:spTree>
    <p:extLst>
      <p:ext uri="{BB962C8B-B14F-4D97-AF65-F5344CB8AC3E}">
        <p14:creationId xmlns:p14="http://schemas.microsoft.com/office/powerpoint/2010/main" val="829971755"/>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EA4B2F7F-3889-4986-8B16-DE2C63D3F3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6F2769-7194-4217-93D3-3AF3A4742282}">
  <ds:schemaRefs>
    <ds:schemaRef ds:uri="b5fce80b-0e0a-4fa4-a000-b17fcd0d1776"/>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http://purl.org/dc/terms/"/>
    <ds:schemaRef ds:uri="http://schemas.openxmlformats.org/package/2006/metadata/core-properties"/>
    <ds:schemaRef ds:uri="48e769e3-d160-4238-8758-582613b6416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1139</Words>
  <Application>Microsoft Office PowerPoint</Application>
  <PresentationFormat>On-screen Show (16:9)</PresentationFormat>
  <Paragraphs>90</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Courier New</vt:lpstr>
      <vt:lpstr>Noto Sans</vt:lpstr>
      <vt:lpstr>System Font Regular</vt:lpstr>
      <vt:lpstr>Wingdings</vt:lpstr>
      <vt:lpstr>fhi-360-powerpoint-template-option-a-noto-sans-font</vt:lpstr>
      <vt:lpstr>Session 15</vt:lpstr>
      <vt:lpstr>PowerPoint Presentation</vt:lpstr>
      <vt:lpstr>Our Community Norms </vt:lpstr>
      <vt:lpstr>Icebreaker - Instructions</vt:lpstr>
      <vt:lpstr>Review from Last Session</vt:lpstr>
      <vt:lpstr>Module 4.4 - Networking and Professional Development</vt:lpstr>
      <vt:lpstr>Networking and Professional Development</vt:lpstr>
      <vt:lpstr>Benefits of Networking in Mental Health Careers</vt:lpstr>
      <vt:lpstr>Networking Strategies</vt:lpstr>
      <vt:lpstr>Activity: Mock Networking Event</vt:lpstr>
      <vt:lpstr>Let’s take a deep dive into LinkedIn!</vt:lpstr>
      <vt:lpstr>Continuing Education Opportunities</vt:lpstr>
      <vt:lpstr>Brain (&amp; Bathroom) Break</vt:lpstr>
      <vt:lpstr>Module 4.5 -  Transition Support</vt:lpstr>
      <vt:lpstr>Transition Support</vt:lpstr>
      <vt:lpstr>Registered Apprenticeship Programs (RAPs)</vt:lpstr>
      <vt:lpstr>Benefits of Participating in a RAP – For Apprentices</vt:lpstr>
      <vt:lpstr>Benefits of Participating in a RAP – For employers</vt:lpstr>
      <vt:lpstr>Examples of RAPs</vt:lpstr>
      <vt:lpstr>Portfolio Work Time!</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19</cp:revision>
  <dcterms:created xsi:type="dcterms:W3CDTF">2010-04-12T23:12:02Z</dcterms:created>
  <dcterms:modified xsi:type="dcterms:W3CDTF">2025-05-14T19:53:34Z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15100</vt:r8>
  </property>
</Properties>
</file>